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regular.fntdata"/><Relationship Id="rId14" Type="http://schemas.openxmlformats.org/officeDocument/2006/relationships/slide" Target="slides/slide9.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1b1cf47409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1b1cf4740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1b1cf47409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1b1cf47409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1b1cf47409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1b1cf47409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1b1cf47409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1b1cf47409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31b1cf47409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31b1cf47409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1b1cf47409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1b1cf47409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31b1cf47409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31b1cf47409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1b1cf47409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31b1cf47409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jpg"/><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Effects</a:t>
            </a:r>
            <a:r>
              <a:rPr lang="en"/>
              <a:t> of Age and the Trauma:</a:t>
            </a:r>
            <a:endParaRPr/>
          </a:p>
          <a:p>
            <a:pPr indent="0" lvl="0" marL="0" rtl="0" algn="l">
              <a:spcBef>
                <a:spcPts val="0"/>
              </a:spcBef>
              <a:spcAft>
                <a:spcPts val="0"/>
              </a:spcAft>
              <a:buNone/>
            </a:pPr>
            <a:r>
              <a:rPr lang="en"/>
              <a:t>Unit of Study </a:t>
            </a:r>
            <a:endParaRPr/>
          </a:p>
        </p:txBody>
      </p:sp>
      <p:sp>
        <p:nvSpPr>
          <p:cNvPr id="135" name="Google Shape;135;p13"/>
          <p:cNvSpPr txBox="1"/>
          <p:nvPr>
            <p:ph idx="1" type="subTitle"/>
          </p:nvPr>
        </p:nvSpPr>
        <p:spPr>
          <a:xfrm>
            <a:off x="4457700" y="3904125"/>
            <a:ext cx="40971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t>By Antonio Munoz </a:t>
            </a:r>
            <a:endParaRPr sz="1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600"/>
              <a:t>Rationale:</a:t>
            </a:r>
            <a:endParaRPr sz="2600"/>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20000"/>
          </a:bodyPr>
          <a:lstStyle/>
          <a:p>
            <a:pPr indent="-323850" lvl="0" marL="457200" rtl="0" algn="l">
              <a:spcBef>
                <a:spcPts val="0"/>
              </a:spcBef>
              <a:spcAft>
                <a:spcPts val="0"/>
              </a:spcAft>
              <a:buSzPts val="1500"/>
              <a:buChar char="●"/>
            </a:pPr>
            <a:r>
              <a:rPr b="1" lang="en" sz="1500"/>
              <a:t>Children at young age are hidden from the reality and are told small lies that protects them from the truth of being hurt. </a:t>
            </a:r>
            <a:endParaRPr b="1" sz="1500"/>
          </a:p>
          <a:p>
            <a:pPr indent="-323850" lvl="0" marL="457200" rtl="0" algn="l">
              <a:spcBef>
                <a:spcPts val="0"/>
              </a:spcBef>
              <a:spcAft>
                <a:spcPts val="0"/>
              </a:spcAft>
              <a:buSzPts val="1500"/>
              <a:buChar char="●"/>
            </a:pPr>
            <a:r>
              <a:rPr b="1" lang="en" sz="1500"/>
              <a:t>Children are protected from there guardians and parents from all of the cruelty that there is because their is a lot of </a:t>
            </a:r>
            <a:r>
              <a:rPr b="1" lang="en" sz="1500"/>
              <a:t>ignorance</a:t>
            </a:r>
            <a:r>
              <a:rPr b="1" lang="en" sz="1500"/>
              <a:t> and violence. </a:t>
            </a:r>
            <a:endParaRPr b="1" sz="1500"/>
          </a:p>
          <a:p>
            <a:pPr indent="-323850" lvl="0" marL="457200" rtl="0" algn="l">
              <a:spcBef>
                <a:spcPts val="0"/>
              </a:spcBef>
              <a:spcAft>
                <a:spcPts val="0"/>
              </a:spcAft>
              <a:buSzPts val="1500"/>
              <a:buChar char="●"/>
            </a:pPr>
            <a:r>
              <a:rPr b="1" lang="en" sz="1500"/>
              <a:t>With age it allows the people who are in trauma like children to mature and form their own opinions and find their own ways to become better. </a:t>
            </a:r>
            <a:endParaRPr b="1" sz="1500"/>
          </a:p>
          <a:p>
            <a:pPr indent="-323850" lvl="0" marL="457200" rtl="0" algn="l">
              <a:spcBef>
                <a:spcPts val="0"/>
              </a:spcBef>
              <a:spcAft>
                <a:spcPts val="0"/>
              </a:spcAft>
              <a:buSzPts val="1500"/>
              <a:buChar char="●"/>
            </a:pPr>
            <a:r>
              <a:rPr b="1" lang="en" sz="1500"/>
              <a:t>Every single case is </a:t>
            </a:r>
            <a:r>
              <a:rPr b="1" lang="en" sz="1500"/>
              <a:t>different</a:t>
            </a:r>
            <a:r>
              <a:rPr b="1" lang="en" sz="1500"/>
              <a:t> but through trauma reading books about </a:t>
            </a:r>
            <a:r>
              <a:rPr b="1" lang="en" sz="1500"/>
              <a:t>characters</a:t>
            </a:r>
            <a:r>
              <a:rPr b="1" lang="en" sz="1500"/>
              <a:t> who have gone through similar </a:t>
            </a:r>
            <a:r>
              <a:rPr b="1" lang="en" sz="1500"/>
              <a:t>experiences</a:t>
            </a:r>
            <a:r>
              <a:rPr b="1" lang="en" sz="1500"/>
              <a:t> can be helpful to children and adults.  </a:t>
            </a:r>
            <a:endParaRPr b="1" sz="1500"/>
          </a:p>
          <a:p>
            <a:pPr indent="-323850" lvl="0" marL="457200" rtl="0" algn="l">
              <a:spcBef>
                <a:spcPts val="0"/>
              </a:spcBef>
              <a:spcAft>
                <a:spcPts val="0"/>
              </a:spcAft>
              <a:buSzPts val="1500"/>
              <a:buChar char="●"/>
            </a:pPr>
            <a:r>
              <a:rPr b="1" lang="en" sz="1500"/>
              <a:t>Every person of each age is </a:t>
            </a:r>
            <a:r>
              <a:rPr b="1" lang="en" sz="1500"/>
              <a:t>different</a:t>
            </a:r>
            <a:r>
              <a:rPr b="1" lang="en" sz="1500"/>
              <a:t> but with </a:t>
            </a:r>
            <a:r>
              <a:rPr b="1" lang="en" sz="1500"/>
              <a:t>experiences</a:t>
            </a:r>
            <a:r>
              <a:rPr b="1" lang="en" sz="1500"/>
              <a:t> of the </a:t>
            </a:r>
            <a:r>
              <a:rPr b="1" lang="en" sz="1500"/>
              <a:t>characters</a:t>
            </a:r>
            <a:r>
              <a:rPr b="1" lang="en" sz="1500"/>
              <a:t> they can be able to become the better person they are and the person that they are today.</a:t>
            </a:r>
            <a:endParaRPr b="1" sz="1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Introduction to the Unit</a:t>
            </a:r>
            <a:endParaRPr b="1"/>
          </a:p>
        </p:txBody>
      </p:sp>
      <p:sp>
        <p:nvSpPr>
          <p:cNvPr id="147" name="Google Shape;147;p15"/>
          <p:cNvSpPr txBox="1"/>
          <p:nvPr>
            <p:ph idx="1" type="body"/>
          </p:nvPr>
        </p:nvSpPr>
        <p:spPr>
          <a:xfrm>
            <a:off x="758525" y="1059875"/>
            <a:ext cx="7578000" cy="3647400"/>
          </a:xfrm>
          <a:prstGeom prst="rect">
            <a:avLst/>
          </a:prstGeom>
        </p:spPr>
        <p:txBody>
          <a:bodyPr anchorCtr="0" anchor="t" bIns="91425" lIns="91425" spcFirstLastPara="1" rIns="91425" wrap="square" tIns="91425">
            <a:noAutofit/>
          </a:bodyPr>
          <a:lstStyle/>
          <a:p>
            <a:pPr indent="-317500" lvl="0" marL="457200" rtl="0" algn="l">
              <a:lnSpc>
                <a:spcPct val="105000"/>
              </a:lnSpc>
              <a:spcBef>
                <a:spcPts val="0"/>
              </a:spcBef>
              <a:spcAft>
                <a:spcPts val="0"/>
              </a:spcAft>
              <a:buSzPts val="1400"/>
              <a:buChar char="●"/>
            </a:pPr>
            <a:r>
              <a:rPr lang="en" sz="1400"/>
              <a:t>To begin the Unit my students will watch the Film “Stand</a:t>
            </a:r>
            <a:endParaRPr sz="1400"/>
          </a:p>
          <a:p>
            <a:pPr indent="0" lvl="0" marL="0" rtl="0" algn="l">
              <a:lnSpc>
                <a:spcPct val="105000"/>
              </a:lnSpc>
              <a:spcBef>
                <a:spcPts val="1200"/>
              </a:spcBef>
              <a:spcAft>
                <a:spcPts val="0"/>
              </a:spcAft>
              <a:buNone/>
            </a:pPr>
            <a:r>
              <a:rPr lang="en" sz="1400"/>
              <a:t>b</a:t>
            </a:r>
            <a:r>
              <a:rPr lang="en" sz="1400"/>
              <a:t>y me .”</a:t>
            </a:r>
            <a:endParaRPr sz="1400"/>
          </a:p>
          <a:p>
            <a:pPr indent="-317500" lvl="0" marL="457200" rtl="0" algn="l">
              <a:lnSpc>
                <a:spcPct val="105000"/>
              </a:lnSpc>
              <a:spcBef>
                <a:spcPts val="1200"/>
              </a:spcBef>
              <a:spcAft>
                <a:spcPts val="0"/>
              </a:spcAft>
              <a:buSzPts val="1400"/>
              <a:buChar char="●"/>
            </a:pPr>
            <a:r>
              <a:rPr lang="en" sz="1400"/>
              <a:t>I choose this film Because it is a great example of trauma and </a:t>
            </a:r>
            <a:endParaRPr sz="1400"/>
          </a:p>
          <a:p>
            <a:pPr indent="0" lvl="0" marL="0" rtl="0" algn="l">
              <a:lnSpc>
                <a:spcPct val="105000"/>
              </a:lnSpc>
              <a:spcBef>
                <a:spcPts val="1200"/>
              </a:spcBef>
              <a:spcAft>
                <a:spcPts val="0"/>
              </a:spcAft>
              <a:buNone/>
            </a:pPr>
            <a:r>
              <a:rPr lang="en" sz="1400"/>
              <a:t>t</a:t>
            </a:r>
            <a:r>
              <a:rPr lang="en" sz="1400"/>
              <a:t>he issues that a kid faces with the relationship with his father</a:t>
            </a:r>
            <a:endParaRPr sz="1400"/>
          </a:p>
          <a:p>
            <a:pPr indent="0" lvl="0" marL="0" rtl="0" algn="l">
              <a:lnSpc>
                <a:spcPct val="105000"/>
              </a:lnSpc>
              <a:spcBef>
                <a:spcPts val="1200"/>
              </a:spcBef>
              <a:spcAft>
                <a:spcPts val="0"/>
              </a:spcAft>
              <a:buNone/>
            </a:pPr>
            <a:r>
              <a:rPr lang="en" sz="1400"/>
              <a:t>a</a:t>
            </a:r>
            <a:r>
              <a:rPr lang="en" sz="1400"/>
              <a:t>nd also because he meets someone who is Homeless and they</a:t>
            </a:r>
            <a:endParaRPr sz="1400"/>
          </a:p>
          <a:p>
            <a:pPr indent="0" lvl="0" marL="0" rtl="0" algn="l">
              <a:lnSpc>
                <a:spcPct val="105000"/>
              </a:lnSpc>
              <a:spcBef>
                <a:spcPts val="1200"/>
              </a:spcBef>
              <a:spcAft>
                <a:spcPts val="0"/>
              </a:spcAft>
              <a:buNone/>
            </a:pPr>
            <a:r>
              <a:rPr lang="en" sz="1400"/>
              <a:t>Share the </a:t>
            </a:r>
            <a:r>
              <a:rPr lang="en" sz="1400"/>
              <a:t>different</a:t>
            </a:r>
            <a:r>
              <a:rPr lang="en" sz="1400"/>
              <a:t> traumas that they both have one living in a </a:t>
            </a:r>
            <a:endParaRPr sz="1400"/>
          </a:p>
          <a:p>
            <a:pPr indent="0" lvl="0" marL="0" rtl="0" algn="l">
              <a:lnSpc>
                <a:spcPct val="105000"/>
              </a:lnSpc>
              <a:spcBef>
                <a:spcPts val="1200"/>
              </a:spcBef>
              <a:spcAft>
                <a:spcPts val="0"/>
              </a:spcAft>
              <a:buNone/>
            </a:pPr>
            <a:r>
              <a:rPr lang="en" sz="1400"/>
              <a:t>n</a:t>
            </a:r>
            <a:r>
              <a:rPr lang="en" sz="1400"/>
              <a:t>ice home and someone living in the streets. </a:t>
            </a:r>
            <a:endParaRPr sz="1400"/>
          </a:p>
          <a:p>
            <a:pPr indent="-317500" lvl="0" marL="457200" rtl="0" algn="l">
              <a:lnSpc>
                <a:spcPct val="105000"/>
              </a:lnSpc>
              <a:spcBef>
                <a:spcPts val="1200"/>
              </a:spcBef>
              <a:spcAft>
                <a:spcPts val="0"/>
              </a:spcAft>
              <a:buSzPts val="1400"/>
              <a:buChar char="-"/>
            </a:pPr>
            <a:r>
              <a:rPr lang="en" sz="1400"/>
              <a:t>Starting the unit with a film can help the class prepare them for </a:t>
            </a:r>
            <a:endParaRPr sz="1400"/>
          </a:p>
          <a:p>
            <a:pPr indent="0" lvl="0" marL="0" rtl="0" algn="l">
              <a:lnSpc>
                <a:spcPct val="105000"/>
              </a:lnSpc>
              <a:spcBef>
                <a:spcPts val="1200"/>
              </a:spcBef>
              <a:spcAft>
                <a:spcPts val="0"/>
              </a:spcAft>
              <a:buNone/>
            </a:pPr>
            <a:r>
              <a:rPr lang="en" sz="1400"/>
              <a:t>What to expect on </a:t>
            </a:r>
            <a:r>
              <a:rPr lang="en" sz="1400"/>
              <a:t>what's</a:t>
            </a:r>
            <a:r>
              <a:rPr lang="en" sz="1400"/>
              <a:t> coming next in the class, and can also help</a:t>
            </a:r>
            <a:endParaRPr sz="1400"/>
          </a:p>
          <a:p>
            <a:pPr indent="0" lvl="0" marL="0" rtl="0" algn="l">
              <a:lnSpc>
                <a:spcPct val="105000"/>
              </a:lnSpc>
              <a:spcBef>
                <a:spcPts val="1200"/>
              </a:spcBef>
              <a:spcAft>
                <a:spcPts val="1200"/>
              </a:spcAft>
              <a:buNone/>
            </a:pPr>
            <a:r>
              <a:rPr lang="en" sz="1400"/>
              <a:t>Them get a better understanding of the unit. </a:t>
            </a:r>
            <a:endParaRPr sz="1400"/>
          </a:p>
        </p:txBody>
      </p:sp>
      <p:pic>
        <p:nvPicPr>
          <p:cNvPr id="148" name="Google Shape;148;p15"/>
          <p:cNvPicPr preferRelativeResize="0"/>
          <p:nvPr/>
        </p:nvPicPr>
        <p:blipFill>
          <a:blip r:embed="rId3">
            <a:alphaModFix/>
          </a:blip>
          <a:stretch>
            <a:fillRect/>
          </a:stretch>
        </p:blipFill>
        <p:spPr>
          <a:xfrm>
            <a:off x="6255325" y="1567550"/>
            <a:ext cx="2081075" cy="2971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After the Film </a:t>
            </a:r>
            <a:endParaRPr/>
          </a:p>
        </p:txBody>
      </p:sp>
      <p:sp>
        <p:nvSpPr>
          <p:cNvPr id="154" name="Google Shape;154;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10000"/>
          </a:bodyPr>
          <a:lstStyle/>
          <a:p>
            <a:pPr indent="-323850" lvl="0" marL="457200" rtl="0" algn="l">
              <a:spcBef>
                <a:spcPts val="0"/>
              </a:spcBef>
              <a:spcAft>
                <a:spcPts val="0"/>
              </a:spcAft>
              <a:buSzPts val="1500"/>
              <a:buChar char="●"/>
            </a:pPr>
            <a:r>
              <a:rPr b="1" lang="en" sz="1500"/>
              <a:t>After the Film I would have my students answer some questions regarding the film and the book.</a:t>
            </a:r>
            <a:endParaRPr b="1" sz="1500"/>
          </a:p>
          <a:p>
            <a:pPr indent="-323850" lvl="0" marL="457200" rtl="0" algn="l">
              <a:spcBef>
                <a:spcPts val="0"/>
              </a:spcBef>
              <a:spcAft>
                <a:spcPts val="0"/>
              </a:spcAft>
              <a:buSzPts val="1500"/>
              <a:buChar char="-"/>
            </a:pPr>
            <a:r>
              <a:rPr b="1" lang="en" sz="1500"/>
              <a:t>What are the </a:t>
            </a:r>
            <a:r>
              <a:rPr b="1" lang="en" sz="1500"/>
              <a:t>differences</a:t>
            </a:r>
            <a:r>
              <a:rPr b="1" lang="en" sz="1500"/>
              <a:t> of the book and film?</a:t>
            </a:r>
            <a:endParaRPr b="1" sz="1500"/>
          </a:p>
          <a:p>
            <a:pPr indent="-323850" lvl="0" marL="457200" rtl="0" algn="l">
              <a:spcBef>
                <a:spcPts val="0"/>
              </a:spcBef>
              <a:spcAft>
                <a:spcPts val="0"/>
              </a:spcAft>
              <a:buSzPts val="1500"/>
              <a:buChar char="-"/>
            </a:pPr>
            <a:r>
              <a:rPr b="1" lang="en" sz="1500"/>
              <a:t>Can you relate to one of your favorite character if have one or more than one </a:t>
            </a:r>
            <a:r>
              <a:rPr b="1" lang="en" sz="1500"/>
              <a:t>character</a:t>
            </a:r>
            <a:r>
              <a:rPr b="1" lang="en" sz="1500"/>
              <a:t>?</a:t>
            </a:r>
            <a:endParaRPr b="1" sz="1500"/>
          </a:p>
          <a:p>
            <a:pPr indent="-323850" lvl="0" marL="457200" rtl="0" algn="l">
              <a:spcBef>
                <a:spcPts val="0"/>
              </a:spcBef>
              <a:spcAft>
                <a:spcPts val="0"/>
              </a:spcAft>
              <a:buSzPts val="1500"/>
              <a:buChar char="-"/>
            </a:pPr>
            <a:r>
              <a:rPr b="1" lang="en" sz="1500"/>
              <a:t>Is it your first time watching this film, If not do you see something </a:t>
            </a:r>
            <a:r>
              <a:rPr b="1" lang="en" sz="1500"/>
              <a:t>different</a:t>
            </a:r>
            <a:r>
              <a:rPr b="1" lang="en" sz="1500"/>
              <a:t> watching it for a second time?</a:t>
            </a:r>
            <a:endParaRPr b="1" sz="1500"/>
          </a:p>
          <a:p>
            <a:pPr indent="-323850" lvl="0" marL="457200" rtl="0" algn="l">
              <a:spcBef>
                <a:spcPts val="0"/>
              </a:spcBef>
              <a:spcAft>
                <a:spcPts val="0"/>
              </a:spcAft>
              <a:buSzPts val="1500"/>
              <a:buChar char="●"/>
            </a:pPr>
            <a:r>
              <a:rPr b="1" lang="en" sz="1500"/>
              <a:t>All of these questions will in come handy because I would have my students at the end of the unit write a paper about the film or the book. And with these questions I can have my students think about more of the back message of the film.</a:t>
            </a:r>
            <a:endParaRPr b="1"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500"/>
              <a:t>Before reading the book:</a:t>
            </a:r>
            <a:endParaRPr sz="2500"/>
          </a:p>
        </p:txBody>
      </p:sp>
      <p:sp>
        <p:nvSpPr>
          <p:cNvPr id="160" name="Google Shape;160;p17"/>
          <p:cNvSpPr txBox="1"/>
          <p:nvPr>
            <p:ph idx="1" type="body"/>
          </p:nvPr>
        </p:nvSpPr>
        <p:spPr>
          <a:xfrm>
            <a:off x="1297500" y="1307850"/>
            <a:ext cx="7264500" cy="31710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1500"/>
              <a:t>Before we Start to read the book I want to ask my students if they have had some </a:t>
            </a:r>
            <a:r>
              <a:rPr lang="en" sz="1500"/>
              <a:t>experiences</a:t>
            </a:r>
            <a:r>
              <a:rPr lang="en" sz="1500"/>
              <a:t> where they have felt that they have developed has a person or felt more mature than other times.</a:t>
            </a:r>
            <a:endParaRPr sz="1500"/>
          </a:p>
          <a:p>
            <a:pPr indent="-323850" lvl="0" marL="457200" rtl="0" algn="l">
              <a:spcBef>
                <a:spcPts val="0"/>
              </a:spcBef>
              <a:spcAft>
                <a:spcPts val="0"/>
              </a:spcAft>
              <a:buSzPts val="1500"/>
              <a:buChar char="●"/>
            </a:pPr>
            <a:r>
              <a:rPr lang="en" sz="1500"/>
              <a:t>I would also ask them a question like if they have ever watched a film or read, that they think that they belong in this group.</a:t>
            </a:r>
            <a:endParaRPr sz="1500"/>
          </a:p>
          <a:p>
            <a:pPr indent="-311150" lvl="0" marL="457200" rtl="0" algn="l">
              <a:spcBef>
                <a:spcPts val="0"/>
              </a:spcBef>
              <a:spcAft>
                <a:spcPts val="0"/>
              </a:spcAft>
              <a:buSzPts val="1300"/>
              <a:buChar char="●"/>
            </a:pPr>
            <a:r>
              <a:rPr lang="en"/>
              <a:t> </a:t>
            </a:r>
            <a:r>
              <a:rPr lang="en" sz="1500"/>
              <a:t>I would also have them maybe brainstorm on a piece of paper where </a:t>
            </a:r>
            <a:r>
              <a:rPr lang="en" sz="1500"/>
              <a:t>they've</a:t>
            </a:r>
            <a:r>
              <a:rPr lang="en" sz="1500"/>
              <a:t> had an </a:t>
            </a:r>
            <a:r>
              <a:rPr lang="en" sz="1500"/>
              <a:t>experience</a:t>
            </a:r>
            <a:r>
              <a:rPr lang="en" sz="1500"/>
              <a:t> that they have had of maturity.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Presenting the Novel:</a:t>
            </a:r>
            <a:endParaRPr/>
          </a:p>
        </p:txBody>
      </p:sp>
      <p:sp>
        <p:nvSpPr>
          <p:cNvPr id="166" name="Google Shape;166;p18"/>
          <p:cNvSpPr txBox="1"/>
          <p:nvPr>
            <p:ph idx="1" type="body"/>
          </p:nvPr>
        </p:nvSpPr>
        <p:spPr>
          <a:xfrm>
            <a:off x="623450" y="955975"/>
            <a:ext cx="7713000" cy="35229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1500"/>
              <a:t>I Decided to chose this Novel because it is a great example</a:t>
            </a:r>
            <a:endParaRPr sz="1500"/>
          </a:p>
          <a:p>
            <a:pPr indent="0" lvl="0" marL="0" rtl="0" algn="l">
              <a:spcBef>
                <a:spcPts val="1200"/>
              </a:spcBef>
              <a:spcAft>
                <a:spcPts val="0"/>
              </a:spcAft>
              <a:buNone/>
            </a:pPr>
            <a:r>
              <a:rPr lang="en" sz="1500"/>
              <a:t>o</a:t>
            </a:r>
            <a:r>
              <a:rPr lang="en" sz="1500"/>
              <a:t>f a little girl who is understanding the way her mother is and she </a:t>
            </a:r>
            <a:endParaRPr sz="1500"/>
          </a:p>
          <a:p>
            <a:pPr indent="0" lvl="0" marL="0" rtl="0" algn="l">
              <a:spcBef>
                <a:spcPts val="1200"/>
              </a:spcBef>
              <a:spcAft>
                <a:spcPts val="0"/>
              </a:spcAft>
              <a:buNone/>
            </a:pPr>
            <a:r>
              <a:rPr lang="en" sz="1500"/>
              <a:t>w</a:t>
            </a:r>
            <a:r>
              <a:rPr lang="en" sz="1500"/>
              <a:t>ants that her relationship to grow. </a:t>
            </a:r>
            <a:endParaRPr sz="1500"/>
          </a:p>
          <a:p>
            <a:pPr indent="-323850" lvl="0" marL="457200" rtl="0" algn="l">
              <a:spcBef>
                <a:spcPts val="1200"/>
              </a:spcBef>
              <a:spcAft>
                <a:spcPts val="0"/>
              </a:spcAft>
              <a:buSzPts val="1500"/>
              <a:buChar char="●"/>
            </a:pPr>
            <a:r>
              <a:rPr lang="en" sz="1500"/>
              <a:t>This novel is about Coming-of-age and for these little girl </a:t>
            </a:r>
            <a:endParaRPr sz="1500"/>
          </a:p>
          <a:p>
            <a:pPr indent="0" lvl="0" marL="457200" rtl="0" algn="l">
              <a:spcBef>
                <a:spcPts val="1200"/>
              </a:spcBef>
              <a:spcAft>
                <a:spcPts val="0"/>
              </a:spcAft>
              <a:buNone/>
            </a:pPr>
            <a:r>
              <a:rPr lang="en" sz="1500"/>
              <a:t>t</a:t>
            </a:r>
            <a:r>
              <a:rPr lang="en" sz="1500"/>
              <a:t>o be able to find her voice </a:t>
            </a:r>
            <a:r>
              <a:rPr lang="en" sz="1500"/>
              <a:t>however</a:t>
            </a:r>
            <a:r>
              <a:rPr lang="en" sz="1500"/>
              <a:t> it is. </a:t>
            </a:r>
            <a:endParaRPr sz="1500"/>
          </a:p>
          <a:p>
            <a:pPr indent="-323850" lvl="0" marL="457200" rtl="0" algn="l">
              <a:spcBef>
                <a:spcPts val="1200"/>
              </a:spcBef>
              <a:spcAft>
                <a:spcPts val="0"/>
              </a:spcAft>
              <a:buSzPts val="1500"/>
              <a:buChar char="●"/>
            </a:pPr>
            <a:r>
              <a:rPr lang="en" sz="1500"/>
              <a:t>Ximora Eventually finds herself and her voice has she grows </a:t>
            </a:r>
            <a:endParaRPr sz="1500"/>
          </a:p>
          <a:p>
            <a:pPr indent="0" lvl="0" marL="457200" rtl="0" algn="l">
              <a:spcBef>
                <a:spcPts val="1200"/>
              </a:spcBef>
              <a:spcAft>
                <a:spcPts val="1200"/>
              </a:spcAft>
              <a:buNone/>
            </a:pPr>
            <a:r>
              <a:rPr lang="en" sz="1500"/>
              <a:t>Up and realizes that writing poetry </a:t>
            </a:r>
            <a:r>
              <a:rPr lang="en" sz="1500"/>
              <a:t>it's</a:t>
            </a:r>
            <a:r>
              <a:rPr lang="en" sz="1500"/>
              <a:t> what makes her happy. </a:t>
            </a:r>
            <a:endParaRPr sz="1500"/>
          </a:p>
        </p:txBody>
      </p:sp>
      <p:pic>
        <p:nvPicPr>
          <p:cNvPr id="167" name="Google Shape;167;p18"/>
          <p:cNvPicPr preferRelativeResize="0"/>
          <p:nvPr/>
        </p:nvPicPr>
        <p:blipFill>
          <a:blip r:embed="rId3">
            <a:alphaModFix/>
          </a:blip>
          <a:stretch>
            <a:fillRect/>
          </a:stretch>
        </p:blipFill>
        <p:spPr>
          <a:xfrm>
            <a:off x="6255325" y="1007925"/>
            <a:ext cx="2081075" cy="34708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Working With the Novel:</a:t>
            </a:r>
            <a:endParaRPr/>
          </a:p>
        </p:txBody>
      </p:sp>
      <p:sp>
        <p:nvSpPr>
          <p:cNvPr id="173" name="Google Shape;173;p19"/>
          <p:cNvSpPr txBox="1"/>
          <p:nvPr>
            <p:ph idx="1" type="body"/>
          </p:nvPr>
        </p:nvSpPr>
        <p:spPr>
          <a:xfrm>
            <a:off x="1080650" y="1028700"/>
            <a:ext cx="7554300" cy="34500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1500"/>
              <a:t>When presenting to the novel to the class, we would work in class reading the book and maybe assigning to read the novel at home. </a:t>
            </a:r>
            <a:endParaRPr sz="1500"/>
          </a:p>
          <a:p>
            <a:pPr indent="-323850" lvl="0" marL="457200" rtl="0" algn="l">
              <a:spcBef>
                <a:spcPts val="0"/>
              </a:spcBef>
              <a:spcAft>
                <a:spcPts val="0"/>
              </a:spcAft>
              <a:buSzPts val="1500"/>
              <a:buChar char="●"/>
            </a:pPr>
            <a:r>
              <a:rPr lang="en" sz="1500"/>
              <a:t>As we work through the text I would focus on presenting the </a:t>
            </a:r>
            <a:r>
              <a:rPr lang="en" sz="1500"/>
              <a:t>Character</a:t>
            </a:r>
            <a:r>
              <a:rPr lang="en" sz="1500"/>
              <a:t> Ximora and how she goes through her journey and discovers the slam of poetry. Also she explores the themes such has how important is family and religion and the dynamics of expression has a young latina girl. </a:t>
            </a:r>
            <a:endParaRPr sz="1500"/>
          </a:p>
          <a:p>
            <a:pPr indent="-323850" lvl="0" marL="457200" rtl="0" algn="l">
              <a:spcBef>
                <a:spcPts val="0"/>
              </a:spcBef>
              <a:spcAft>
                <a:spcPts val="0"/>
              </a:spcAft>
              <a:buSzPts val="1500"/>
              <a:buChar char="●"/>
            </a:pPr>
            <a:r>
              <a:rPr lang="en" sz="1500"/>
              <a:t>I would also use some of the poems that are in the book to engage my students and ask them questions about </a:t>
            </a:r>
            <a:r>
              <a:rPr lang="en" sz="1500"/>
              <a:t>experiences</a:t>
            </a:r>
            <a:r>
              <a:rPr lang="en" sz="1500"/>
              <a:t> of identity and when they have had moments of coming-of-age. </a:t>
            </a:r>
            <a:endParaRPr sz="1500"/>
          </a:p>
          <a:p>
            <a:pPr indent="-323850" lvl="0" marL="457200" rtl="0" algn="l">
              <a:spcBef>
                <a:spcPts val="0"/>
              </a:spcBef>
              <a:spcAft>
                <a:spcPts val="0"/>
              </a:spcAft>
              <a:buSzPts val="1500"/>
              <a:buChar char="●"/>
            </a:pPr>
            <a:r>
              <a:rPr lang="en" sz="1500"/>
              <a:t>I would also give them a paper of homework when reading a few pages each night i’ll like my students to write a few sentences of what they understood for each reading section they read.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To End the Unit: </a:t>
            </a:r>
            <a:endParaRPr/>
          </a:p>
        </p:txBody>
      </p:sp>
      <p:sp>
        <p:nvSpPr>
          <p:cNvPr id="179" name="Google Shape;179;p20"/>
          <p:cNvSpPr txBox="1"/>
          <p:nvPr>
            <p:ph idx="1" type="body"/>
          </p:nvPr>
        </p:nvSpPr>
        <p:spPr>
          <a:xfrm>
            <a:off x="665025" y="987125"/>
            <a:ext cx="8084100" cy="34917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To finish the unit off, I would give my students two essay prompts and its </a:t>
            </a:r>
            <a:endParaRPr/>
          </a:p>
          <a:p>
            <a:pPr indent="0" lvl="0" marL="0" rtl="0" algn="l">
              <a:spcBef>
                <a:spcPts val="1200"/>
              </a:spcBef>
              <a:spcAft>
                <a:spcPts val="0"/>
              </a:spcAft>
              <a:buNone/>
            </a:pPr>
            <a:r>
              <a:rPr lang="en"/>
              <a:t>For them to decide which essay they chose to do.  First they will have to write </a:t>
            </a:r>
            <a:endParaRPr/>
          </a:p>
          <a:p>
            <a:pPr indent="0" lvl="0" marL="0" rtl="0" algn="l">
              <a:spcBef>
                <a:spcPts val="1200"/>
              </a:spcBef>
              <a:spcAft>
                <a:spcPts val="0"/>
              </a:spcAft>
              <a:buNone/>
            </a:pPr>
            <a:r>
              <a:rPr lang="en"/>
              <a:t>a</a:t>
            </a:r>
            <a:r>
              <a:rPr lang="en"/>
              <a:t>bout their trauma and how they have been </a:t>
            </a:r>
            <a:r>
              <a:rPr lang="en"/>
              <a:t>traumatized</a:t>
            </a:r>
            <a:r>
              <a:rPr lang="en"/>
              <a:t> before in </a:t>
            </a:r>
            <a:r>
              <a:rPr lang="en"/>
              <a:t>their</a:t>
            </a:r>
            <a:r>
              <a:rPr lang="en"/>
              <a:t> </a:t>
            </a:r>
            <a:r>
              <a:rPr lang="en"/>
              <a:t>lives</a:t>
            </a:r>
            <a:endParaRPr/>
          </a:p>
          <a:p>
            <a:pPr indent="0" lvl="0" marL="0" rtl="0" algn="l">
              <a:spcBef>
                <a:spcPts val="1200"/>
              </a:spcBef>
              <a:spcAft>
                <a:spcPts val="0"/>
              </a:spcAft>
              <a:buNone/>
            </a:pPr>
            <a:r>
              <a:rPr lang="en"/>
              <a:t>a</a:t>
            </a:r>
            <a:r>
              <a:rPr lang="en"/>
              <a:t>nd how that has helped them to grow and mature has a young person. </a:t>
            </a:r>
            <a:endParaRPr/>
          </a:p>
          <a:p>
            <a:pPr indent="-311150" lvl="0" marL="457200" rtl="0" algn="l">
              <a:spcBef>
                <a:spcPts val="1200"/>
              </a:spcBef>
              <a:spcAft>
                <a:spcPts val="0"/>
              </a:spcAft>
              <a:buSzPts val="1300"/>
              <a:buChar char="●"/>
            </a:pPr>
            <a:r>
              <a:rPr lang="en"/>
              <a:t>The second option will be on the novel how they liked the novel and how they </a:t>
            </a:r>
            <a:endParaRPr/>
          </a:p>
          <a:p>
            <a:pPr indent="0" lvl="0" marL="0" rtl="0" algn="l">
              <a:spcBef>
                <a:spcPts val="1200"/>
              </a:spcBef>
              <a:spcAft>
                <a:spcPts val="1200"/>
              </a:spcAft>
              <a:buNone/>
            </a:pPr>
            <a:r>
              <a:rPr lang="en"/>
              <a:t>Can relate it to themselves, and </a:t>
            </a:r>
            <a:r>
              <a:rPr lang="en"/>
              <a:t>experiences</a:t>
            </a:r>
            <a:r>
              <a:rPr lang="en"/>
              <a:t> that they have had in the past. </a:t>
            </a:r>
            <a:endParaRPr/>
          </a:p>
        </p:txBody>
      </p:sp>
      <p:pic>
        <p:nvPicPr>
          <p:cNvPr id="180" name="Google Shape;180;p20"/>
          <p:cNvPicPr preferRelativeResize="0"/>
          <p:nvPr/>
        </p:nvPicPr>
        <p:blipFill>
          <a:blip r:embed="rId3">
            <a:alphaModFix/>
          </a:blip>
          <a:stretch>
            <a:fillRect/>
          </a:stretch>
        </p:blipFill>
        <p:spPr>
          <a:xfrm>
            <a:off x="6764475" y="987125"/>
            <a:ext cx="1984650" cy="2067800"/>
          </a:xfrm>
          <a:prstGeom prst="rect">
            <a:avLst/>
          </a:prstGeom>
          <a:noFill/>
          <a:ln>
            <a:noFill/>
          </a:ln>
        </p:spPr>
      </p:pic>
      <p:pic>
        <p:nvPicPr>
          <p:cNvPr id="181" name="Google Shape;181;p20"/>
          <p:cNvPicPr preferRelativeResize="0"/>
          <p:nvPr/>
        </p:nvPicPr>
        <p:blipFill>
          <a:blip r:embed="rId4">
            <a:alphaModFix/>
          </a:blip>
          <a:stretch>
            <a:fillRect/>
          </a:stretch>
        </p:blipFill>
        <p:spPr>
          <a:xfrm>
            <a:off x="6583800" y="3054925"/>
            <a:ext cx="2165325" cy="1423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1"/>
          <p:cNvSpPr txBox="1"/>
          <p:nvPr>
            <p:ph idx="1" type="body"/>
          </p:nvPr>
        </p:nvSpPr>
        <p:spPr>
          <a:xfrm>
            <a:off x="812725" y="1736600"/>
            <a:ext cx="6936000" cy="8352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2100"/>
              <a:t>Thank You!</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